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312" r:id="rId3"/>
    <p:sldId id="313" r:id="rId4"/>
    <p:sldId id="318" r:id="rId5"/>
    <p:sldId id="319" r:id="rId6"/>
    <p:sldId id="257" r:id="rId7"/>
    <p:sldId id="303" r:id="rId8"/>
    <p:sldId id="314" r:id="rId9"/>
    <p:sldId id="315" r:id="rId10"/>
    <p:sldId id="304" r:id="rId11"/>
    <p:sldId id="316" r:id="rId12"/>
    <p:sldId id="305" r:id="rId13"/>
    <p:sldId id="317" r:id="rId14"/>
    <p:sldId id="306" r:id="rId15"/>
    <p:sldId id="320" r:id="rId16"/>
    <p:sldId id="284" r:id="rId17"/>
    <p:sldId id="321" r:id="rId18"/>
    <p:sldId id="260" r:id="rId19"/>
    <p:sldId id="264" r:id="rId20"/>
    <p:sldId id="323" r:id="rId21"/>
    <p:sldId id="340" r:id="rId22"/>
    <p:sldId id="341" r:id="rId23"/>
    <p:sldId id="309" r:id="rId24"/>
    <p:sldId id="310" r:id="rId25"/>
    <p:sldId id="339" r:id="rId26"/>
    <p:sldId id="311" r:id="rId27"/>
    <p:sldId id="275" r:id="rId28"/>
  </p:sldIdLst>
  <p:sldSz cx="9144000" cy="5143500" type="screen16x9"/>
  <p:notesSz cx="6858000" cy="9144000"/>
  <p:embeddedFontLst>
    <p:embeddedFont>
      <p:font typeface="Bebas Neue" panose="020B0606020202050201" pitchFamily="34" charset="0"/>
      <p:regular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B0F654-2484-4604-AFE5-F51887BAA907}">
  <a:tblStyle styleId="{B0B0F654-2484-4604-AFE5-F51887BAA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130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70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1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0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7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5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92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8" r:id="rId6"/>
    <p:sldLayoutId id="2147483663" r:id="rId7"/>
    <p:sldLayoutId id="2147483664"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people-connecting-jigsaw-pieces-head-together_3425145.htm#page=1&amp;query=knowledge&amp;position=4" TargetMode="External"/><Relationship Id="rId2" Type="http://schemas.openxmlformats.org/officeDocument/2006/relationships/hyperlink" Target="https://www.freepik.com/free-vector/cyber-attacker-hacking-into-email-server_5259895.htm#page=1&amp;query=cyber%20phishing&amp;position=2" TargetMode="External"/><Relationship Id="rId1" Type="http://schemas.openxmlformats.org/officeDocument/2006/relationships/slideLayout" Target="../slideLayouts/slideLayout5.xml"/><Relationship Id="rId5" Type="http://schemas.openxmlformats.org/officeDocument/2006/relationships/hyperlink" Target="https://www.freepik.com/free-vector/golden-cup-with-arrow-hitting-target-center_1311358.htm#page=1&amp;query=AIM&amp;position=25" TargetMode="External"/><Relationship Id="rId4" Type="http://schemas.openxmlformats.org/officeDocument/2006/relationships/hyperlink" Target="https://www.freepik.com/free-vector/group-people-holding-question-mark-icons_3530048.htm#page=1&amp;query=PROBLEM&amp;position=1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6" name="Google Shape;1856;p24"/>
          <p:cNvSpPr txBox="1">
            <a:spLocks noGrp="1"/>
          </p:cNvSpPr>
          <p:nvPr>
            <p:ph type="subTitle" idx="1"/>
          </p:nvPr>
        </p:nvSpPr>
        <p:spPr>
          <a:xfrm>
            <a:off x="576424" y="2715007"/>
            <a:ext cx="7409944" cy="73644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solidFill>
                <a:schemeClr val="tx1"/>
              </a:solidFill>
              <a:latin typeface="Times New Roman" panose="02020603050405020304" pitchFamily="18" charset="0"/>
              <a:cs typeface="Times New Roman" panose="02020603050405020304" pitchFamily="18"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24"/>
          <p:cNvSpPr txBox="1">
            <a:spLocks noGrp="1"/>
          </p:cNvSpPr>
          <p:nvPr>
            <p:ph type="ctrTitle"/>
          </p:nvPr>
        </p:nvSpPr>
        <p:spPr>
          <a:xfrm>
            <a:off x="-562" y="686061"/>
            <a:ext cx="9354187" cy="3149391"/>
          </a:xfrm>
          <a:prstGeom prst="rect">
            <a:avLst/>
          </a:prstGeom>
        </p:spPr>
        <p:txBody>
          <a:bodyPr spcFirstLastPara="1" wrap="square" lIns="0" tIns="0" rIns="0" bIns="0" anchor="ctr" anchorCtr="0">
            <a:noAutofit/>
          </a:bodyPr>
          <a:lstStyle/>
          <a:p>
            <a:r>
              <a:rPr lang="en-US" sz="3200" b="1" dirty="0">
                <a:latin typeface="Times New Roman" panose="02020603050405020304" pitchFamily="18" charset="0"/>
                <a:cs typeface="Times New Roman" panose="02020603050405020304" pitchFamily="18" charset="0"/>
              </a:rPr>
              <a:t>DETECTION OF PHISHING WEBSITES USING MACHINE LEARNING</a:t>
            </a:r>
            <a:endParaRPr sz="3200" dirty="0">
              <a:solidFill>
                <a:schemeClr val="dk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0534" y="499062"/>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800" b="1" dirty="0">
                <a:latin typeface="Times New Roman" panose="02020603050405020304" pitchFamily="18" charset="0"/>
                <a:cs typeface="Times New Roman" panose="02020603050405020304" pitchFamily="18" charset="0"/>
              </a:rPr>
              <a:t>SIGNIFICANCE OF THE PROJECT</a:t>
            </a:r>
          </a:p>
        </p:txBody>
      </p:sp>
      <p:sp>
        <p:nvSpPr>
          <p:cNvPr id="3" name="TextBox 2"/>
          <p:cNvSpPr txBox="1"/>
          <p:nvPr/>
        </p:nvSpPr>
        <p:spPr>
          <a:xfrm>
            <a:off x="197981" y="1206985"/>
            <a:ext cx="8719988" cy="3385542"/>
          </a:xfrm>
          <a:prstGeom prst="rect">
            <a:avLst/>
          </a:prstGeom>
          <a:noFill/>
        </p:spPr>
        <p:txBody>
          <a:bodyPr wrap="square" rtlCol="0">
            <a:spAutoFit/>
          </a:bodyPr>
          <a:lstStyle/>
          <a:p>
            <a:pPr algn="just"/>
            <a:r>
              <a:rPr lang="en-GB" sz="1800" dirty="0">
                <a:solidFill>
                  <a:schemeClr val="tx1"/>
                </a:solidFill>
                <a:latin typeface="Times New Roman" panose="02020603050405020304" pitchFamily="18" charset="0"/>
                <a:cs typeface="Times New Roman" panose="02020603050405020304" pitchFamily="18" charset="0"/>
              </a:rPr>
              <a:t>Due to the fraudulent websites built on the World Wide Web in the previous decade to mimic reputable websites and steal financial assets from users and organizations. Hence phishing attack has become so prevalent such that it has cost the internet community and other stakeholders hundreds of millions of dollars. Thus, robust countermeasures that can identify phishing are required. </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These are the challenges to be addressed in this project:</a:t>
            </a:r>
            <a:endParaRPr lang="en-US" sz="16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 Reduce the rate of financial theft from individuals and organizations online.</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 Educate Internet Users on the deception technique of phishers.</a:t>
            </a:r>
            <a:endParaRPr lang="en-US" sz="1800" dirty="0">
              <a:solidFill>
                <a:schemeClr val="tx1"/>
              </a:solidFill>
              <a:latin typeface="Times New Roman" panose="02020603050405020304" pitchFamily="18" charset="0"/>
              <a:cs typeface="Times New Roman" panose="02020603050405020304" pitchFamily="18" charset="0"/>
            </a:endParaRPr>
          </a:p>
          <a:p>
            <a:pPr lvl="1" algn="just">
              <a:lnSpc>
                <a:spcPct val="150000"/>
              </a:lnSpc>
            </a:pPr>
            <a:r>
              <a:rPr lang="en-GB" sz="1800" dirty="0">
                <a:solidFill>
                  <a:schemeClr val="tx1"/>
                </a:solidFill>
                <a:latin typeface="Times New Roman" panose="02020603050405020304" pitchFamily="18" charset="0"/>
                <a:cs typeface="Times New Roman" panose="02020603050405020304" pitchFamily="18" charset="0"/>
              </a:rPr>
              <a:t>III. Educate Internet users on the countermeasures of phishing attack.</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95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6" y="113016"/>
            <a:ext cx="8522093" cy="4643919"/>
          </a:xfrm>
          <a:prstGeom prst="rect">
            <a:avLst/>
          </a:prstGeom>
        </p:spPr>
      </p:pic>
      <p:sp>
        <p:nvSpPr>
          <p:cNvPr id="5" name="Rectangle 4"/>
          <p:cNvSpPr/>
          <p:nvPr/>
        </p:nvSpPr>
        <p:spPr>
          <a:xfrm>
            <a:off x="1617824" y="4835723"/>
            <a:ext cx="3172663" cy="307777"/>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Image of Cyber attack Counter-measure </a:t>
            </a:r>
          </a:p>
        </p:txBody>
      </p:sp>
    </p:spTree>
    <p:extLst>
      <p:ext uri="{BB962C8B-B14F-4D97-AF65-F5344CB8AC3E}">
        <p14:creationId xmlns:p14="http://schemas.microsoft.com/office/powerpoint/2010/main" val="380442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p:cNvSpPr/>
          <p:nvPr/>
        </p:nvSpPr>
        <p:spPr>
          <a:xfrm>
            <a:off x="318499" y="2001701"/>
            <a:ext cx="1516808" cy="1442445"/>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1920" y="270621"/>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3434" y="1014275"/>
            <a:ext cx="7931649" cy="923330"/>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An extensive review was done on existing works of literature and machine learning models on detecting phishing websites to best decide the classification models to solve the problem of detecting phishing websites.</a:t>
            </a:r>
            <a:endParaRPr lang="en-GB"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85B005-8B3F-4983-A66D-68E9A2213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7" y="3715483"/>
            <a:ext cx="2150040" cy="1304435"/>
          </a:xfrm>
          <a:prstGeom prst="rect">
            <a:avLst/>
          </a:prstGeom>
        </p:spPr>
      </p:pic>
      <p:pic>
        <p:nvPicPr>
          <p:cNvPr id="5" name="Picture 4">
            <a:extLst>
              <a:ext uri="{FF2B5EF4-FFF2-40B4-BE49-F238E27FC236}">
                <a16:creationId xmlns:a16="http://schemas.microsoft.com/office/drawing/2014/main" id="{9644A333-D681-4F7B-9E58-486653BBA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659" y="3715483"/>
            <a:ext cx="2394178" cy="1295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5033" y="2001701"/>
            <a:ext cx="7027525" cy="1442445"/>
          </a:xfrm>
          <a:prstGeom prst="rect">
            <a:avLst/>
          </a:prstGeom>
        </p:spPr>
      </p:pic>
      <p:sp>
        <p:nvSpPr>
          <p:cNvPr id="8" name="Flowchart: Multidocument 7"/>
          <p:cNvSpPr/>
          <p:nvPr/>
        </p:nvSpPr>
        <p:spPr>
          <a:xfrm>
            <a:off x="554804" y="2066930"/>
            <a:ext cx="924675" cy="934948"/>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5353" y="3116735"/>
            <a:ext cx="1602768" cy="276999"/>
          </a:xfrm>
          <a:prstGeom prst="rect">
            <a:avLst/>
          </a:prstGeom>
          <a:noFill/>
        </p:spPr>
        <p:txBody>
          <a:bodyPr wrap="square" rtlCol="0">
            <a:spAutoFit/>
          </a:bodyPr>
          <a:lstStyle/>
          <a:p>
            <a:r>
              <a:rPr lang="en-US" sz="1200" b="1" dirty="0">
                <a:solidFill>
                  <a:schemeClr val="accent2">
                    <a:lumMod val="50000"/>
                  </a:schemeClr>
                </a:solidFill>
              </a:rPr>
              <a:t>Data Collection</a:t>
            </a:r>
          </a:p>
        </p:txBody>
      </p:sp>
      <p:sp>
        <p:nvSpPr>
          <p:cNvPr id="19" name="Right Arrow 18"/>
          <p:cNvSpPr/>
          <p:nvPr/>
        </p:nvSpPr>
        <p:spPr>
          <a:xfrm>
            <a:off x="1593866" y="2374145"/>
            <a:ext cx="399321" cy="143024"/>
          </a:xfrm>
          <a:prstGeom prst="rightArrow">
            <a:avLst/>
          </a:prstGeom>
          <a:solidFill>
            <a:schemeClr val="accent6">
              <a:lumMod val="6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jango Blog | How to Make Your First Blog with Django | SkySilk Cloud B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681" y="3613133"/>
            <a:ext cx="2666402" cy="149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178" y="0"/>
            <a:ext cx="6364380" cy="743654"/>
          </a:xfrm>
        </p:spPr>
        <p:txBody>
          <a:bodyPr/>
          <a:lstStyle/>
          <a:p>
            <a:pPr algn="ctr"/>
            <a:r>
              <a:rPr lang="en-GB" sz="2800" b="1" dirty="0">
                <a:latin typeface="Times New Roman" panose="02020603050405020304" pitchFamily="18" charset="0"/>
                <a:cs typeface="Times New Roman" panose="02020603050405020304" pitchFamily="18" charset="0"/>
              </a:rPr>
              <a:t>METHODOLOGY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517168" y="4500081"/>
            <a:ext cx="3719245" cy="307777"/>
          </a:xfrm>
          <a:prstGeom prst="rect">
            <a:avLst/>
          </a:prstGeom>
          <a:noFill/>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Architectural design of proposed system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2127"/>
            <a:ext cx="9144000" cy="3719245"/>
          </a:xfrm>
          <a:prstGeom prst="rect">
            <a:avLst/>
          </a:prstGeom>
        </p:spPr>
      </p:pic>
    </p:spTree>
    <p:extLst>
      <p:ext uri="{BB962C8B-B14F-4D97-AF65-F5344CB8AC3E}">
        <p14:creationId xmlns:p14="http://schemas.microsoft.com/office/powerpoint/2010/main" val="71509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22371" y="0"/>
            <a:ext cx="6175022" cy="4520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latin typeface="Times New Roman" panose="02020603050405020304" pitchFamily="18" charset="0"/>
                <a:cs typeface="Times New Roman" panose="02020603050405020304" pitchFamily="18" charset="0"/>
              </a:rPr>
              <a:t>LITERATURE REVIEW</a:t>
            </a:r>
          </a:p>
        </p:txBody>
      </p:sp>
      <p:pic>
        <p:nvPicPr>
          <p:cNvPr id="2" name="Picture 1"/>
          <p:cNvPicPr>
            <a:picLocks noChangeAspect="1"/>
          </p:cNvPicPr>
          <p:nvPr/>
        </p:nvPicPr>
        <p:blipFill>
          <a:blip r:embed="rId2"/>
          <a:stretch>
            <a:fillRect/>
          </a:stretch>
        </p:blipFill>
        <p:spPr>
          <a:xfrm>
            <a:off x="213643" y="344137"/>
            <a:ext cx="8716713" cy="4968993"/>
          </a:xfrm>
          <a:prstGeom prst="rect">
            <a:avLst/>
          </a:prstGeom>
        </p:spPr>
      </p:pic>
    </p:spTree>
    <p:extLst>
      <p:ext uri="{BB962C8B-B14F-4D97-AF65-F5344CB8AC3E}">
        <p14:creationId xmlns:p14="http://schemas.microsoft.com/office/powerpoint/2010/main" val="35096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64818" y="259857"/>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EXISTING SYSTEM</a:t>
            </a:r>
          </a:p>
        </p:txBody>
      </p:sp>
      <p:sp>
        <p:nvSpPr>
          <p:cNvPr id="2973" name="Google Shape;2973;p52"/>
          <p:cNvSpPr txBox="1">
            <a:spLocks noGrp="1"/>
          </p:cNvSpPr>
          <p:nvPr>
            <p:ph type="body" idx="1"/>
          </p:nvPr>
        </p:nvSpPr>
        <p:spPr>
          <a:xfrm>
            <a:off x="252166" y="748257"/>
            <a:ext cx="8521964" cy="4018952"/>
          </a:xfrm>
          <a:prstGeom prst="rect">
            <a:avLst/>
          </a:prstGeom>
        </p:spPr>
        <p:txBody>
          <a:bodyPr spcFirstLastPara="1" wrap="square" lIns="0" tIns="0" rIns="0" bIns="0" anchor="t" anchorCtr="0">
            <a:noAutofit/>
          </a:bodyPr>
          <a:lstStyle/>
          <a:p>
            <a:pPr marL="127000" indent="0" algn="just">
              <a:lnSpc>
                <a:spcPct val="150000"/>
              </a:lnSpc>
              <a:buNone/>
            </a:pPr>
            <a:r>
              <a:rPr lang="en-US" sz="2000" dirty="0">
                <a:latin typeface="Times New Roman" panose="02020603050405020304" pitchFamily="18" charset="0"/>
                <a:cs typeface="Times New Roman" panose="02020603050405020304" pitchFamily="18" charset="0"/>
              </a:rPr>
              <a:t>The existing system of phishing detection techniques suffer low detection accuracy and high false alarm especially when different phishing approaches are introduced. Above and beyond, the most common technique used is the blacklist-based method which is inefficient in responding to emanating phishing attacks since registering new domain has become easier, no comprehensive blacklist can ensure a perfect up-to-date database for phishing detection.</a:t>
            </a:r>
            <a:endParaRP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96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803865" y="32150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ANALYSIS OF PROPOSED SYSTEM</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127000" indent="0" algn="just">
              <a:buNone/>
            </a:pPr>
            <a:r>
              <a:rPr lang="en-GB" sz="1800" dirty="0">
                <a:latin typeface="Times New Roman" panose="02020603050405020304" pitchFamily="18" charset="0"/>
                <a:cs typeface="Times New Roman" panose="02020603050405020304" pitchFamily="18" charset="0"/>
              </a:rPr>
              <a:t>The proposed phishing detection system utilizes different machine learning models. The system, which are the machine learning models . These models consist of Decision Tree, Support Vector Machine, Logistic </a:t>
            </a:r>
            <a:r>
              <a:rPr lang="en-GB" sz="1800" dirty="0" err="1">
                <a:latin typeface="Times New Roman" panose="02020603050405020304" pitchFamily="18" charset="0"/>
                <a:cs typeface="Times New Roman" panose="02020603050405020304" pitchFamily="18" charset="0"/>
              </a:rPr>
              <a:t>Regression,KNN,Random</a:t>
            </a:r>
            <a:r>
              <a:rPr lang="en-GB" sz="1800" dirty="0">
                <a:latin typeface="Times New Roman" panose="02020603050405020304" pitchFamily="18" charset="0"/>
                <a:cs typeface="Times New Roman" panose="02020603050405020304" pitchFamily="18" charset="0"/>
              </a:rPr>
              <a:t> Forest.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These models are selected after different comparison based performance of multiple machine learning algorithms. Each of these models is trained and tested on at last  content-based feature, extracted from both phishing and legitimate dataset.  </a:t>
            </a:r>
            <a:endParaRPr lang="en-US" sz="1800" dirty="0">
              <a:latin typeface="Times New Roman" panose="02020603050405020304" pitchFamily="18" charset="0"/>
              <a:cs typeface="Times New Roman" panose="02020603050405020304" pitchFamily="18" charset="0"/>
            </a:endParaRPr>
          </a:p>
          <a:p>
            <a:pPr marL="127000" indent="0" algn="just">
              <a:buNone/>
            </a:pPr>
            <a:endParaRPr lang="en-GB" sz="1800" dirty="0">
              <a:latin typeface="Times New Roman" panose="02020603050405020304" pitchFamily="18" charset="0"/>
              <a:cs typeface="Times New Roman" panose="02020603050405020304" pitchFamily="18" charset="0"/>
            </a:endParaRPr>
          </a:p>
          <a:p>
            <a:pPr marL="127000" indent="0" algn="just">
              <a:buNone/>
            </a:pPr>
            <a:r>
              <a:rPr lang="en-GB" sz="1800" dirty="0">
                <a:latin typeface="Times New Roman" panose="02020603050405020304" pitchFamily="18" charset="0"/>
                <a:cs typeface="Times New Roman" panose="02020603050405020304" pitchFamily="18" charset="0"/>
              </a:rPr>
              <a:t>Hence, the model with the highest accuracy is </a:t>
            </a:r>
            <a:r>
              <a:rPr lang="en-GB" sz="1800" dirty="0" err="1">
                <a:latin typeface="Times New Roman" panose="02020603050405020304" pitchFamily="18" charset="0"/>
                <a:cs typeface="Times New Roman" panose="02020603050405020304" pitchFamily="18" charset="0"/>
              </a:rPr>
              <a:t>selected.It</a:t>
            </a:r>
            <a:r>
              <a:rPr lang="en-GB" sz="1800" dirty="0">
                <a:latin typeface="Times New Roman" panose="02020603050405020304" pitchFamily="18" charset="0"/>
                <a:cs typeface="Times New Roman" panose="02020603050405020304" pitchFamily="18" charset="0"/>
              </a:rPr>
              <a:t> is best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638747" y="456313"/>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BENEFIT OF PROPOSED SYSTEM </a:t>
            </a:r>
          </a:p>
        </p:txBody>
      </p:sp>
      <p:sp>
        <p:nvSpPr>
          <p:cNvPr id="2973" name="Google Shape;2973;p52"/>
          <p:cNvSpPr txBox="1">
            <a:spLocks noGrp="1"/>
          </p:cNvSpPr>
          <p:nvPr>
            <p:ph type="body" idx="1"/>
          </p:nvPr>
        </p:nvSpPr>
        <p:spPr>
          <a:xfrm>
            <a:off x="252166" y="944713"/>
            <a:ext cx="8477163" cy="3326700"/>
          </a:xfrm>
          <a:prstGeom prst="rect">
            <a:avLst/>
          </a:prstGeom>
        </p:spPr>
        <p:txBody>
          <a:bodyPr spcFirstLastPara="1" wrap="square" lIns="0" tIns="0" rIns="0" bIns="0" anchor="t" anchorCtr="0">
            <a:noAutofit/>
          </a:bodyPr>
          <a:lstStyle/>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able to differentiate between phishing(0) and legitimate(1) URLs </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help reduce phishing data breach for organization</a:t>
            </a:r>
            <a:endParaRPr lang="en-US" sz="2000" dirty="0">
              <a:latin typeface="Times New Roman" panose="02020603050405020304" pitchFamily="18" charset="0"/>
              <a:cs typeface="Times New Roman" panose="02020603050405020304" pitchFamily="18" charset="0"/>
            </a:endParaRPr>
          </a:p>
          <a:p>
            <a:pPr marL="641350" lvl="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helpful to individuals and organizations </a:t>
            </a:r>
            <a:endParaRPr lang="en-US" sz="2000" dirty="0">
              <a:latin typeface="Times New Roman" panose="02020603050405020304" pitchFamily="18" charset="0"/>
              <a:cs typeface="Times New Roman" panose="02020603050405020304" pitchFamily="18" charset="0"/>
            </a:endParaRPr>
          </a:p>
          <a:p>
            <a:pPr marL="641350" indent="-514350">
              <a:lnSpc>
                <a:spcPct val="200000"/>
              </a:lnSpc>
              <a:buClr>
                <a:schemeClr val="tx1"/>
              </a:buClr>
              <a:buFont typeface="+mj-lt"/>
              <a:buAutoNum type="romanUcPeriod"/>
            </a:pPr>
            <a:r>
              <a:rPr lang="en-GB" sz="2000" dirty="0">
                <a:latin typeface="Times New Roman" panose="02020603050405020304" pitchFamily="18" charset="0"/>
                <a:cs typeface="Times New Roman" panose="02020603050405020304" pitchFamily="18" charset="0"/>
              </a:rPr>
              <a:t>Will be easy to use</a:t>
            </a:r>
            <a:endParaRPr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581" y="2221198"/>
            <a:ext cx="2934452" cy="2050215"/>
          </a:xfrm>
          <a:prstGeom prst="rect">
            <a:avLst/>
          </a:prstGeom>
        </p:spPr>
      </p:pic>
      <p:sp>
        <p:nvSpPr>
          <p:cNvPr id="7" name="TextBox 6"/>
          <p:cNvSpPr txBox="1"/>
          <p:nvPr/>
        </p:nvSpPr>
        <p:spPr>
          <a:xfrm>
            <a:off x="6353658" y="4344425"/>
            <a:ext cx="2546375"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(Source: Credibly, n.d.)</a:t>
            </a:r>
          </a:p>
        </p:txBody>
      </p:sp>
    </p:spTree>
    <p:extLst>
      <p:ext uri="{BB962C8B-B14F-4D97-AF65-F5344CB8AC3E}">
        <p14:creationId xmlns:p14="http://schemas.microsoft.com/office/powerpoint/2010/main" val="313512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26" name="TextBox 25"/>
          <p:cNvSpPr txBox="1"/>
          <p:nvPr/>
        </p:nvSpPr>
        <p:spPr>
          <a:xfrm>
            <a:off x="1360967" y="1967023"/>
            <a:ext cx="2105247" cy="1384995"/>
          </a:xfrm>
          <a:prstGeom prst="rect">
            <a:avLst/>
          </a:prstGeom>
          <a:noFill/>
        </p:spPr>
        <p:txBody>
          <a:bodyPr wrap="square" rtlCol="0">
            <a:spAutoFit/>
          </a:bodyPr>
          <a:lstStyle/>
          <a:p>
            <a:pPr algn="ctr"/>
            <a:r>
              <a:rPr lang="en-US" sz="2800" dirty="0">
                <a:solidFill>
                  <a:schemeClr val="tx1">
                    <a:lumMod val="95000"/>
                  </a:schemeClr>
                </a:solidFill>
                <a:latin typeface="Times New Roman" panose="02020603050405020304" pitchFamily="18" charset="0"/>
                <a:cs typeface="Times New Roman" panose="02020603050405020304" pitchFamily="18" charset="0"/>
              </a:rPr>
              <a:t>Machine Learning process</a:t>
            </a:r>
          </a:p>
        </p:txBody>
      </p:sp>
      <p:sp>
        <p:nvSpPr>
          <p:cNvPr id="4" name="Rectangle 3"/>
          <p:cNvSpPr/>
          <p:nvPr/>
        </p:nvSpPr>
        <p:spPr>
          <a:xfrm>
            <a:off x="4232953"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33" y="0"/>
            <a:ext cx="4417886"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grpSp>
        <p:nvGrpSpPr>
          <p:cNvPr id="2052" name="Google Shape;2052;p32"/>
          <p:cNvGrpSpPr/>
          <p:nvPr/>
        </p:nvGrpSpPr>
        <p:grpSpPr>
          <a:xfrm>
            <a:off x="5169243" y="1290180"/>
            <a:ext cx="4264441" cy="2945603"/>
            <a:chOff x="5011724" y="1494466"/>
            <a:chExt cx="4267429" cy="2947666"/>
          </a:xfrm>
        </p:grpSpPr>
        <p:grpSp>
          <p:nvGrpSpPr>
            <p:cNvPr id="2053" name="Google Shape;2053;p32"/>
            <p:cNvGrpSpPr/>
            <p:nvPr/>
          </p:nvGrpSpPr>
          <p:grpSpPr>
            <a:xfrm>
              <a:off x="5011724" y="1494466"/>
              <a:ext cx="2857494" cy="2154750"/>
              <a:chOff x="3499629" y="1503696"/>
              <a:chExt cx="1163285" cy="877163"/>
            </a:xfrm>
          </p:grpSpPr>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sp>
        <p:nvSpPr>
          <p:cNvPr id="4" name="TextBox 3"/>
          <p:cNvSpPr txBox="1"/>
          <p:nvPr/>
        </p:nvSpPr>
        <p:spPr>
          <a:xfrm>
            <a:off x="5945914" y="1828989"/>
            <a:ext cx="1502941" cy="1015663"/>
          </a:xfrm>
          <a:prstGeom prst="rect">
            <a:avLst/>
          </a:prstGeom>
          <a:noFill/>
        </p:spPr>
        <p:txBody>
          <a:bodyPr wrap="square" rtlCol="0">
            <a:spAutoFit/>
          </a:bodyPr>
          <a:lstStyle/>
          <a:p>
            <a:pPr algn="ctr"/>
            <a:r>
              <a:rPr lang="en-US" sz="2000" dirty="0">
                <a:solidFill>
                  <a:schemeClr val="tx1">
                    <a:lumMod val="95000"/>
                  </a:schemeClr>
                </a:solidFill>
                <a:latin typeface="Times New Roman" panose="02020603050405020304" pitchFamily="18" charset="0"/>
                <a:cs typeface="Times New Roman" panose="02020603050405020304" pitchFamily="18" charset="0"/>
              </a:rPr>
              <a:t>Flowchart of Web Application</a:t>
            </a:r>
          </a:p>
        </p:txBody>
      </p:sp>
      <p:sp>
        <p:nvSpPr>
          <p:cNvPr id="2" name="Rectangle 1"/>
          <p:cNvSpPr/>
          <p:nvPr/>
        </p:nvSpPr>
        <p:spPr>
          <a:xfrm>
            <a:off x="0" y="0"/>
            <a:ext cx="4911047" cy="51435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 y="0"/>
            <a:ext cx="4910728"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solidFill>
                <a:schemeClr val="bg2"/>
              </a:solidFill>
            </a:endParaRPr>
          </a:p>
        </p:txBody>
      </p:sp>
      <p:sp>
        <p:nvSpPr>
          <p:cNvPr id="1884" name="Google Shape;1884;p26"/>
          <p:cNvSpPr txBox="1">
            <a:spLocks noGrp="1"/>
          </p:cNvSpPr>
          <p:nvPr>
            <p:ph type="title" idx="8"/>
          </p:nvPr>
        </p:nvSpPr>
        <p:spPr>
          <a:xfrm>
            <a:off x="6672300" y="3078876"/>
            <a:ext cx="1751700"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AIM AND OBJECTIVES</a:t>
            </a: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86" name="Google Shape;1886;p26"/>
          <p:cNvSpPr txBox="1">
            <a:spLocks noGrp="1"/>
          </p:cNvSpPr>
          <p:nvPr>
            <p:ph type="title" idx="5"/>
          </p:nvPr>
        </p:nvSpPr>
        <p:spPr>
          <a:xfrm>
            <a:off x="3666725" y="2868050"/>
            <a:ext cx="2004610" cy="1066952"/>
          </a:xfrm>
          <a:prstGeom prst="rect">
            <a:avLst/>
          </a:prstGeom>
        </p:spPr>
        <p:txBody>
          <a:bodyPr spcFirstLastPara="1" wrap="square" lIns="0" tIns="0" rIns="0" bIns="0" anchor="ctr" anchorCtr="0">
            <a:noAutofit/>
          </a:bodyPr>
          <a:lstStyle/>
          <a:p>
            <a:pPr algn="ctr"/>
            <a:r>
              <a:rPr lang="en-US" sz="2000" dirty="0">
                <a:solidFill>
                  <a:schemeClr val="tx1"/>
                </a:solidFill>
                <a:latin typeface="Times New Roman" panose="02020603050405020304" pitchFamily="18" charset="0"/>
                <a:cs typeface="Times New Roman" panose="02020603050405020304" pitchFamily="18" charset="0"/>
              </a:rPr>
              <a:t>STATEMENT OF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PROBLEM</a:t>
            </a: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89" name="Google Shape;1889;p26"/>
          <p:cNvSpPr txBox="1">
            <a:spLocks noGrp="1"/>
          </p:cNvSpPr>
          <p:nvPr>
            <p:ph type="title" idx="2"/>
          </p:nvPr>
        </p:nvSpPr>
        <p:spPr>
          <a:xfrm>
            <a:off x="719999" y="2868050"/>
            <a:ext cx="1945761" cy="645300"/>
          </a:xfrm>
          <a:prstGeom prst="rect">
            <a:avLst/>
          </a:prstGeom>
        </p:spPr>
        <p:txBody>
          <a:bodyPr spcFirstLastPara="1" wrap="square" lIns="0" tIns="0" rIns="0" bIns="0" anchor="ctr" anchorCtr="0">
            <a:noAutofit/>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404197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dirty="0"/>
              <a:t>Implementation </a:t>
            </a:r>
          </a:p>
        </p:txBody>
      </p:sp>
    </p:spTree>
    <p:extLst>
      <p:ext uri="{BB962C8B-B14F-4D97-AF65-F5344CB8AC3E}">
        <p14:creationId xmlns:p14="http://schemas.microsoft.com/office/powerpoint/2010/main" val="3600300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dirty="0"/>
              <a:t>RESULTS </a:t>
            </a:r>
          </a:p>
        </p:txBody>
      </p:sp>
    </p:spTree>
    <p:extLst>
      <p:ext uri="{BB962C8B-B14F-4D97-AF65-F5344CB8AC3E}">
        <p14:creationId xmlns:p14="http://schemas.microsoft.com/office/powerpoint/2010/main" val="17319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noGrp="1"/>
          </p:cNvSpPr>
          <p:nvPr>
            <p:ph type="title"/>
          </p:nvPr>
        </p:nvSpPr>
        <p:spPr>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a:t>COMPARSION OF ALGORITHMS</a:t>
            </a:r>
            <a:br>
              <a:rPr lang="en-US"/>
            </a:br>
            <a:r>
              <a:rPr lang="en-US"/>
              <a:t> </a:t>
            </a:r>
            <a:endParaRPr lang="en-US" dirty="0"/>
          </a:p>
        </p:txBody>
      </p:sp>
    </p:spTree>
    <p:extLst>
      <p:ext uri="{BB962C8B-B14F-4D97-AF65-F5344CB8AC3E}">
        <p14:creationId xmlns:p14="http://schemas.microsoft.com/office/powerpoint/2010/main" val="164704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475450" y="217327"/>
            <a:ext cx="7704000" cy="488400"/>
          </a:xfrm>
          <a:prstGeom prst="rect">
            <a:avLst/>
          </a:prstGeom>
        </p:spPr>
        <p:txBody>
          <a:bodyPr spcFirstLastPara="1" wrap="square" lIns="0" tIns="0" rIns="0" bIns="0" anchor="t" anchorCtr="0">
            <a:noAutofit/>
          </a:bodyPr>
          <a:lstStyle/>
          <a:p>
            <a:pPr lvl="0"/>
            <a:r>
              <a:rPr lang="en-US" sz="2800" dirty="0">
                <a:solidFill>
                  <a:schemeClr val="bg2"/>
                </a:solidFill>
                <a:latin typeface="Times New Roman" panose="02020603050405020304" pitchFamily="18" charset="0"/>
                <a:cs typeface="Times New Roman" panose="02020603050405020304" pitchFamily="18" charset="0"/>
              </a:rPr>
              <a:t>CONTRIBUTION TO KNOWLEDGE</a:t>
            </a:r>
          </a:p>
        </p:txBody>
      </p:sp>
      <p:sp>
        <p:nvSpPr>
          <p:cNvPr id="2" name="TextBox 1"/>
          <p:cNvSpPr txBox="1"/>
          <p:nvPr/>
        </p:nvSpPr>
        <p:spPr>
          <a:xfrm>
            <a:off x="165944" y="518094"/>
            <a:ext cx="8705053" cy="4893647"/>
          </a:xfrm>
          <a:prstGeom prst="rect">
            <a:avLst/>
          </a:prstGeom>
          <a:noFill/>
        </p:spPr>
        <p:txBody>
          <a:bodyPr wrap="square" rtlCol="0">
            <a:spAutoFit/>
          </a:bodyPr>
          <a:lstStyle/>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provides an efficient and effective way for detecting phishing websites (URL) by exploring Data science classification technique.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This project tend to improve the previous technique for detecting phishing websites by employing different machine learning classification models to distinguish between phishing and legitimate URL links. </a:t>
            </a:r>
          </a:p>
          <a:p>
            <a:pPr algn="just">
              <a:lnSpc>
                <a:spcPct val="150000"/>
              </a:lnSpc>
            </a:pPr>
            <a:r>
              <a:rPr lang="en-US" sz="1800" dirty="0">
                <a:solidFill>
                  <a:schemeClr val="tx1">
                    <a:lumMod val="95000"/>
                  </a:schemeClr>
                </a:solidFill>
                <a:latin typeface="Times New Roman" panose="02020603050405020304" pitchFamily="18" charset="0"/>
                <a:cs typeface="Times New Roman" panose="02020603050405020304" pitchFamily="18" charset="0"/>
              </a:rPr>
              <a:t>Hence, </a:t>
            </a:r>
            <a:r>
              <a:rPr lang="en-US" sz="1800" dirty="0">
                <a:solidFill>
                  <a:schemeClr val="tx1"/>
                </a:solidFill>
                <a:latin typeface="Times New Roman" panose="02020603050405020304" pitchFamily="18" charset="0"/>
                <a:cs typeface="Times New Roman" panose="02020603050405020304" pitchFamily="18" charset="0"/>
              </a:rPr>
              <a:t>This project provides a new and faster way to help users detect if a URL link is phishing or legitimate and also provide them access to educational resources about phishing attacks.</a:t>
            </a:r>
          </a:p>
          <a:p>
            <a:pPr algn="just">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GB" sz="1600" dirty="0">
              <a:solidFill>
                <a:schemeClr val="tx1">
                  <a:lumMod val="95000"/>
                </a:schemeClr>
              </a:solidFill>
              <a:latin typeface="Times New Roman" panose="02020603050405020304" pitchFamily="18" charset="0"/>
              <a:cs typeface="Times New Roman" panose="02020603050405020304" pitchFamily="18" charset="0"/>
            </a:endParaRPr>
          </a:p>
          <a:p>
            <a:pPr>
              <a:lnSpc>
                <a:spcPct val="150000"/>
              </a:lnSpc>
            </a:pPr>
            <a:endParaRPr lang="en-US" sz="1600" dirty="0">
              <a:solidFill>
                <a:schemeClr val="tx1">
                  <a:lumMod val="95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2385446"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ectangle 5"/>
          <p:cNvSpPr/>
          <p:nvPr/>
        </p:nvSpPr>
        <p:spPr>
          <a:xfrm>
            <a:off x="3133270"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ectangle 6"/>
          <p:cNvSpPr/>
          <p:nvPr/>
        </p:nvSpPr>
        <p:spPr>
          <a:xfrm>
            <a:off x="3881094"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4628918"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8"/>
          <p:cNvSpPr/>
          <p:nvPr/>
        </p:nvSpPr>
        <p:spPr>
          <a:xfrm>
            <a:off x="5376742" y="3521747"/>
            <a:ext cx="457200" cy="3402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370" y="3421293"/>
            <a:ext cx="2452868" cy="1574949"/>
          </a:xfrm>
          <a:prstGeom prst="rect">
            <a:avLst/>
          </a:prstGeom>
        </p:spPr>
      </p:pic>
    </p:spTree>
    <p:extLst>
      <p:ext uri="{BB962C8B-B14F-4D97-AF65-F5344CB8AC3E}">
        <p14:creationId xmlns:p14="http://schemas.microsoft.com/office/powerpoint/2010/main" val="299972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US" sz="2800" dirty="0">
                <a:latin typeface="Times New Roman" panose="02020603050405020304" pitchFamily="18" charset="0"/>
                <a:cs typeface="Times New Roman" panose="02020603050405020304" pitchFamily="18" charset="0"/>
              </a:rPr>
              <a:t>CONCLUSION</a:t>
            </a:r>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308324"/>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The contribution of this research work is to help both individuals and organization identify and understand phishing techniques used by phisher as well as help them detect phishing URL attack effectively and efficiently by employing machine learning models instead of the previous method of detecting phishing website.</a:t>
            </a:r>
          </a:p>
        </p:txBody>
      </p:sp>
    </p:spTree>
    <p:extLst>
      <p:ext uri="{BB962C8B-B14F-4D97-AF65-F5344CB8AC3E}">
        <p14:creationId xmlns:p14="http://schemas.microsoft.com/office/powerpoint/2010/main" val="275390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35" y="249224"/>
            <a:ext cx="7704000" cy="488400"/>
          </a:xfrm>
        </p:spPr>
        <p:txBody>
          <a:bodyPr/>
          <a:lstStyle/>
          <a:p>
            <a:r>
              <a:rPr lang="en-GB" b="1" dirty="0"/>
              <a:t>Recommendation </a:t>
            </a:r>
            <a:endParaRPr lang="en-US" b="1" dirty="0"/>
          </a:p>
        </p:txBody>
      </p:sp>
      <p:pic>
        <p:nvPicPr>
          <p:cNvPr id="4" name="Google Shape;3019;p56"/>
          <p:cNvPicPr preferRelativeResize="0"/>
          <p:nvPr/>
        </p:nvPicPr>
        <p:blipFill rotWithShape="1">
          <a:blip r:embed="rId2">
            <a:alphaModFix/>
          </a:blip>
          <a:srcRect/>
          <a:stretch/>
        </p:blipFill>
        <p:spPr>
          <a:xfrm>
            <a:off x="7676072" y="1472538"/>
            <a:ext cx="1261939" cy="2041452"/>
          </a:xfrm>
          <a:prstGeom prst="rect">
            <a:avLst/>
          </a:prstGeom>
          <a:noFill/>
          <a:ln>
            <a:noFill/>
          </a:ln>
        </p:spPr>
      </p:pic>
      <p:sp>
        <p:nvSpPr>
          <p:cNvPr id="5" name="Google Shape;2642;p48"/>
          <p:cNvSpPr/>
          <p:nvPr/>
        </p:nvSpPr>
        <p:spPr>
          <a:xfrm>
            <a:off x="7689718" y="1235075"/>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TextBox 5"/>
          <p:cNvSpPr txBox="1"/>
          <p:nvPr/>
        </p:nvSpPr>
        <p:spPr>
          <a:xfrm>
            <a:off x="462338" y="824109"/>
            <a:ext cx="7227380" cy="2185214"/>
          </a:xfrm>
          <a:prstGeom prst="rect">
            <a:avLst/>
          </a:prstGeom>
          <a:noFill/>
        </p:spPr>
        <p:txBody>
          <a:bodyPr wrap="square" rtlCol="0">
            <a:sp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Through this project, one can know a lot about phishing attacks and how to prevent them. This project can be taken further by creating a Web Application to detect phishing URL Links. </a:t>
            </a:r>
          </a:p>
          <a:p>
            <a:pPr algn="just"/>
            <a:endParaRPr 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7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42" y="291755"/>
            <a:ext cx="7704000" cy="488400"/>
          </a:xfrm>
        </p:spPr>
        <p:txBody>
          <a:bodyPr/>
          <a:lstStyle/>
          <a:p>
            <a:r>
              <a:rPr lang="en-US" sz="3200" dirty="0">
                <a:latin typeface="Times New Roman" panose="02020603050405020304" pitchFamily="18" charset="0"/>
                <a:cs typeface="Times New Roman" panose="02020603050405020304" pitchFamily="18" charset="0"/>
              </a:rPr>
              <a:t>REFERENCES</a:t>
            </a:r>
          </a:p>
        </p:txBody>
      </p:sp>
      <p:sp>
        <p:nvSpPr>
          <p:cNvPr id="7" name="TextBox 6"/>
          <p:cNvSpPr txBox="1"/>
          <p:nvPr/>
        </p:nvSpPr>
        <p:spPr>
          <a:xfrm>
            <a:off x="382771" y="914400"/>
            <a:ext cx="7761769" cy="3539430"/>
          </a:xfrm>
          <a:prstGeom prst="rect">
            <a:avLst/>
          </a:prstGeom>
          <a:noFill/>
        </p:spPr>
        <p:txBody>
          <a:bodyPr wrap="square" rtlCol="0">
            <a:spAutoFit/>
          </a:bodyPr>
          <a:lstStyle/>
          <a:p>
            <a:pPr algn="just">
              <a:buClr>
                <a:schemeClr val="tx1"/>
              </a:buClr>
            </a:pPr>
            <a:r>
              <a:rPr lang="en-US" dirty="0">
                <a:solidFill>
                  <a:schemeClr val="accent6">
                    <a:lumMod val="95000"/>
                  </a:schemeClr>
                </a:solidFill>
              </a:rPr>
              <a:t>Cyber attacker hacking into email server by Freepik. (n.d.). Retrieved from </a:t>
            </a:r>
            <a:r>
              <a:rPr lang="en-US" dirty="0">
                <a:solidFill>
                  <a:schemeClr val="tx2">
                    <a:lumMod val="60000"/>
                    <a:lumOff val="40000"/>
                  </a:schemeClr>
                </a:solidFill>
                <a:hlinkClick r:id="rId2"/>
              </a:rPr>
              <a:t>https://www.freepik.com/free-vector/cyber-attacker-hacking-into-email-server_5259895.htm#page=1&amp;query=cyber%20phishing&amp;position=2</a:t>
            </a:r>
            <a:endParaRPr lang="en-US" dirty="0">
              <a:solidFill>
                <a:schemeClr val="tx2">
                  <a:lumMod val="60000"/>
                  <a:lumOff val="40000"/>
                </a:schemeClr>
              </a:solidFill>
            </a:endParaRPr>
          </a:p>
          <a:p>
            <a:pPr algn="just">
              <a:buClr>
                <a:schemeClr val="tx1"/>
              </a:buClr>
            </a:pPr>
            <a:r>
              <a:rPr lang="en-US" dirty="0">
                <a:solidFill>
                  <a:schemeClr val="accent6">
                    <a:lumMod val="95000"/>
                  </a:schemeClr>
                </a:solidFill>
              </a:rPr>
              <a:t>People connecting jigsaw pieces of a head together by Freepik. (n.d.). Retrieved from </a:t>
            </a:r>
            <a:r>
              <a:rPr lang="en-US" dirty="0">
                <a:solidFill>
                  <a:schemeClr val="accent6">
                    <a:lumMod val="95000"/>
                  </a:schemeClr>
                </a:solidFill>
                <a:hlinkClick r:id="rId3"/>
              </a:rPr>
              <a:t>https://www.freepik.com/free-vector/people-connecting-jigsaw-pieces-head-together_3425145.htm#page=1&amp;query=knowledge&amp;position=4</a:t>
            </a:r>
            <a:endParaRPr lang="en-US" dirty="0">
              <a:solidFill>
                <a:schemeClr val="accent6">
                  <a:lumMod val="95000"/>
                </a:schemeClr>
              </a:solidFill>
            </a:endParaRPr>
          </a:p>
          <a:p>
            <a:pPr algn="just">
              <a:buClr>
                <a:schemeClr val="tx1"/>
              </a:buClr>
            </a:pPr>
            <a:r>
              <a:rPr lang="en-US" dirty="0">
                <a:solidFill>
                  <a:schemeClr val="accent6">
                    <a:lumMod val="95000"/>
                  </a:schemeClr>
                </a:solidFill>
              </a:rPr>
              <a:t>Group of people holding question mark icons by Freepik. (n.d.). Retrieved from </a:t>
            </a:r>
            <a:r>
              <a:rPr lang="en-US" dirty="0">
                <a:solidFill>
                  <a:schemeClr val="accent6">
                    <a:lumMod val="95000"/>
                  </a:schemeClr>
                </a:solidFill>
                <a:hlinkClick r:id="rId4"/>
              </a:rPr>
              <a:t>https://www.freepik.com/free-vector/group-people-holding-question-mark-icons_3530048.htm#page=1&amp;query=PROBLEM&amp;position=12</a:t>
            </a:r>
            <a:endParaRPr lang="en-US" dirty="0">
              <a:solidFill>
                <a:schemeClr val="accent6">
                  <a:lumMod val="95000"/>
                </a:schemeClr>
              </a:solidFill>
            </a:endParaRPr>
          </a:p>
          <a:p>
            <a:pPr algn="just">
              <a:buClr>
                <a:schemeClr val="tx1"/>
              </a:buClr>
            </a:pPr>
            <a:r>
              <a:rPr lang="en-US" dirty="0">
                <a:solidFill>
                  <a:schemeClr val="accent6">
                    <a:lumMod val="95000"/>
                  </a:schemeClr>
                </a:solidFill>
              </a:rPr>
              <a:t>Golden cup with arrow hitting in the target center  by Freepik. (n.d.). Retrieved  from </a:t>
            </a:r>
            <a:r>
              <a:rPr lang="en-US" dirty="0">
                <a:solidFill>
                  <a:schemeClr val="accent6">
                    <a:lumMod val="95000"/>
                  </a:schemeClr>
                </a:solidFill>
                <a:hlinkClick r:id="rId5"/>
              </a:rPr>
              <a:t>https://www.freepik.com/free-vector/golden-cup-with-arrow-hitting-target-center_1311358.htm#page=1&amp;query=AIM&amp;position=25</a:t>
            </a:r>
            <a:endParaRPr lang="en-US" dirty="0">
              <a:solidFill>
                <a:schemeClr val="accent6">
                  <a:lumMod val="95000"/>
                </a:schemeClr>
              </a:solidFill>
            </a:endParaRPr>
          </a:p>
          <a:p>
            <a:pPr algn="just">
              <a:buClr>
                <a:schemeClr val="tx1"/>
              </a:buClr>
            </a:pPr>
            <a:r>
              <a:rPr lang="en-US" dirty="0">
                <a:solidFill>
                  <a:schemeClr val="tx1"/>
                </a:solidFill>
              </a:rPr>
              <a:t>Affective computing abstract concept illustration b</a:t>
            </a:r>
            <a:r>
              <a:rPr lang="en-US" dirty="0">
                <a:solidFill>
                  <a:schemeClr val="accent6">
                    <a:lumMod val="95000"/>
                  </a:schemeClr>
                </a:solidFill>
              </a:rPr>
              <a:t>y Freepik. (</a:t>
            </a:r>
            <a:r>
              <a:rPr lang="en-US" dirty="0" err="1">
                <a:solidFill>
                  <a:schemeClr val="accent6">
                    <a:lumMod val="95000"/>
                  </a:schemeClr>
                </a:solidFill>
              </a:rPr>
              <a:t>n.d.</a:t>
            </a:r>
            <a:r>
              <a:rPr lang="en-US" dirty="0">
                <a:solidFill>
                  <a:schemeClr val="accent6">
                    <a:lumMod val="95000"/>
                  </a:schemeClr>
                </a:solidFill>
              </a:rPr>
              <a:t>).Retrieved  from https://www.freepik.com/free-vector/affective-computing-abstract-concept-illustration_11668804.htm#page=1&amp;query=machine%20learning&amp;position=17</a:t>
            </a:r>
          </a:p>
          <a:p>
            <a:pPr>
              <a:buClr>
                <a:schemeClr val="tx1"/>
              </a:buClr>
            </a:pPr>
            <a:endParaRPr lang="en-US" dirty="0">
              <a:solidFill>
                <a:schemeClr val="accent6">
                  <a:lumMod val="95000"/>
                </a:schemeClr>
              </a:solidFill>
            </a:endParaRPr>
          </a:p>
        </p:txBody>
      </p:sp>
    </p:spTree>
    <p:extLst>
      <p:ext uri="{BB962C8B-B14F-4D97-AF65-F5344CB8AC3E}">
        <p14:creationId xmlns:p14="http://schemas.microsoft.com/office/powerpoint/2010/main" val="3304270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437884" y="1818978"/>
            <a:ext cx="7832813" cy="1222173"/>
          </a:xfrm>
          <a:prstGeom prst="rect">
            <a:avLst/>
          </a:prstGeom>
        </p:spPr>
        <p:txBody>
          <a:bodyPr spcFirstLastPara="1" wrap="square" lIns="0" tIns="0" rIns="0" bIns="0" anchor="ctr" anchorCtr="0">
            <a:noAutofit/>
          </a:bodyPr>
          <a:lstStyle/>
          <a:p>
            <a:pPr lvl="0"/>
            <a:r>
              <a:rPr lang="en-US" sz="5400" dirty="0">
                <a:latin typeface="Times New Roman" panose="02020603050405020304" pitchFamily="18" charset="0"/>
                <a:cs typeface="Times New Roman" panose="02020603050405020304" pitchFamily="18" charset="0"/>
              </a:rPr>
              <a:t>THANKS FOR LISTENING</a:t>
            </a:r>
            <a:endParaRPr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SCOPE OF STUDY</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901" name="Google Shape;1901;p27"/>
          <p:cNvSpPr txBox="1">
            <a:spLocks noGrp="1"/>
          </p:cNvSpPr>
          <p:nvPr>
            <p:ph type="title" idx="5"/>
          </p:nvPr>
        </p:nvSpPr>
        <p:spPr>
          <a:xfrm>
            <a:off x="3666725" y="2868050"/>
            <a:ext cx="1768304" cy="90256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SIGNIFICANCE OF STUDY</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1904" name="Google Shape;1904;p27"/>
          <p:cNvSpPr txBox="1">
            <a:spLocks noGrp="1"/>
          </p:cNvSpPr>
          <p:nvPr>
            <p:ph type="title" idx="8"/>
          </p:nvPr>
        </p:nvSpPr>
        <p:spPr>
          <a:xfrm>
            <a:off x="6672299" y="2868050"/>
            <a:ext cx="1999089"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METHODOLOGY</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Tree>
    <p:extLst>
      <p:ext uri="{BB962C8B-B14F-4D97-AF65-F5344CB8AC3E}">
        <p14:creationId xmlns:p14="http://schemas.microsoft.com/office/powerpoint/2010/main" val="2668384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899" name="Google Shape;1899;p27"/>
          <p:cNvSpPr txBox="1">
            <a:spLocks noGrp="1"/>
          </p:cNvSpPr>
          <p:nvPr>
            <p:ph type="title" idx="2"/>
          </p:nvPr>
        </p:nvSpPr>
        <p:spPr>
          <a:xfrm>
            <a:off x="559329" y="2750780"/>
            <a:ext cx="180744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LITERATURE REVIEW </a:t>
            </a: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07</a:t>
            </a:r>
            <a:endParaRPr dirty="0"/>
          </a:p>
        </p:txBody>
      </p:sp>
      <p:sp>
        <p:nvSpPr>
          <p:cNvPr id="1901" name="Google Shape;1901;p27"/>
          <p:cNvSpPr txBox="1">
            <a:spLocks noGrp="1"/>
          </p:cNvSpPr>
          <p:nvPr>
            <p:ph type="title" idx="5"/>
          </p:nvPr>
        </p:nvSpPr>
        <p:spPr>
          <a:xfrm>
            <a:off x="6445606" y="280147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BENEFIT OF PROPOSED SYSTEM </a:t>
            </a: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08</a:t>
            </a:r>
            <a:endParaRPr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09</a:t>
            </a:r>
            <a:endParaRPr dirty="0"/>
          </a:p>
        </p:txBody>
      </p:sp>
      <p:sp>
        <p:nvSpPr>
          <p:cNvPr id="16" name="Google Shape;1899;p27"/>
          <p:cNvSpPr txBox="1">
            <a:spLocks/>
          </p:cNvSpPr>
          <p:nvPr/>
        </p:nvSpPr>
        <p:spPr>
          <a:xfrm>
            <a:off x="3564815" y="2868050"/>
            <a:ext cx="1807442" cy="83598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EXISTING AND PROPOSED SYSTEM</a:t>
            </a:r>
          </a:p>
        </p:txBody>
      </p:sp>
    </p:spTree>
    <p:extLst>
      <p:ext uri="{BB962C8B-B14F-4D97-AF65-F5344CB8AC3E}">
        <p14:creationId xmlns:p14="http://schemas.microsoft.com/office/powerpoint/2010/main" val="390563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sz="2800" b="1" dirty="0">
                <a:solidFill>
                  <a:schemeClr val="bg2"/>
                </a:solidFill>
                <a:latin typeface="Times New Roman" panose="02020603050405020304" pitchFamily="18" charset="0"/>
                <a:cs typeface="Times New Roman" panose="02020603050405020304" pitchFamily="18" charset="0"/>
              </a:rPr>
              <a:t>PRESENTATION OUTLINE</a:t>
            </a:r>
            <a:endParaRPr sz="2800"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10</a:t>
            </a:r>
            <a:endParaRPr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11</a:t>
            </a:r>
            <a:endParaRPr dirty="0"/>
          </a:p>
        </p:txBody>
      </p:sp>
      <p:sp>
        <p:nvSpPr>
          <p:cNvPr id="1904" name="Google Shape;1904;p27"/>
          <p:cNvSpPr txBox="1">
            <a:spLocks noGrp="1"/>
          </p:cNvSpPr>
          <p:nvPr>
            <p:ph type="title" idx="8"/>
          </p:nvPr>
        </p:nvSpPr>
        <p:spPr>
          <a:xfrm>
            <a:off x="524791" y="2833231"/>
            <a:ext cx="2331425" cy="67108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SYSTEM DESIGN</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(Diagram)</a:t>
            </a: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12</a:t>
            </a:r>
            <a:endParaRPr dirty="0"/>
          </a:p>
        </p:txBody>
      </p:sp>
      <p:sp>
        <p:nvSpPr>
          <p:cNvPr id="11" name="Google Shape;1899;p27"/>
          <p:cNvSpPr txBox="1">
            <a:spLocks noGrp="1"/>
          </p:cNvSpPr>
          <p:nvPr>
            <p:ph type="title" idx="2"/>
          </p:nvPr>
        </p:nvSpPr>
        <p:spPr>
          <a:xfrm>
            <a:off x="3380350" y="2935715"/>
            <a:ext cx="2751212" cy="835989"/>
          </a:xfrm>
          <a:prstGeom prst="rect">
            <a:avLst/>
          </a:prstGeom>
        </p:spPr>
        <p:txBody>
          <a:bodyPr spcFirstLastPara="1" wrap="square" lIns="0" tIns="0" rIns="0" bIns="0" anchor="ctr" anchorCtr="0">
            <a:noAutofit/>
          </a:bodyPr>
          <a:lstStyle/>
          <a:p>
            <a:pPr lvl="0" algn="ctr"/>
            <a:r>
              <a:rPr lang="en-US" sz="2000" dirty="0">
                <a:solidFill>
                  <a:schemeClr val="tx1"/>
                </a:solidFill>
                <a:latin typeface="Times New Roman" panose="02020603050405020304" pitchFamily="18" charset="0"/>
                <a:cs typeface="Times New Roman" panose="02020603050405020304" pitchFamily="18" charset="0"/>
              </a:rPr>
              <a:t>IMPLEMENTATION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&amp;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CONTRIBUTION TO KNOWLEDGE</a:t>
            </a:r>
          </a:p>
        </p:txBody>
      </p:sp>
      <p:sp>
        <p:nvSpPr>
          <p:cNvPr id="12" name="Google Shape;1901;p27"/>
          <p:cNvSpPr txBox="1">
            <a:spLocks noGrp="1"/>
          </p:cNvSpPr>
          <p:nvPr>
            <p:ph type="title" idx="5"/>
          </p:nvPr>
        </p:nvSpPr>
        <p:spPr>
          <a:xfrm>
            <a:off x="6655696" y="2664743"/>
            <a:ext cx="1768304" cy="902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tx1"/>
                </a:solidFill>
                <a:latin typeface="Times New Roman" panose="02020603050405020304" pitchFamily="18" charset="0"/>
                <a:cs typeface="Times New Roman" panose="02020603050405020304" pitchFamily="18" charset="0"/>
              </a:rPr>
              <a:t>CONCLUSION </a:t>
            </a:r>
          </a:p>
        </p:txBody>
      </p:sp>
      <p:sp>
        <p:nvSpPr>
          <p:cNvPr id="13" name="Google Shape;1904;p27"/>
          <p:cNvSpPr txBox="1">
            <a:spLocks/>
          </p:cNvSpPr>
          <p:nvPr/>
        </p:nvSpPr>
        <p:spPr>
          <a:xfrm>
            <a:off x="7124850" y="810536"/>
            <a:ext cx="2060735" cy="83713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US" sz="2000" dirty="0">
                <a:solidFill>
                  <a:schemeClr val="tx1"/>
                </a:solidFill>
                <a:latin typeface="Times New Roman" panose="02020603050405020304" pitchFamily="18" charset="0"/>
                <a:cs typeface="Times New Roman" panose="02020603050405020304" pitchFamily="18" charset="0"/>
              </a:rPr>
              <a:t>REFERENCE </a:t>
            </a:r>
          </a:p>
        </p:txBody>
      </p:sp>
      <p:cxnSp>
        <p:nvCxnSpPr>
          <p:cNvPr id="16" name="Straight Connector 15"/>
          <p:cNvCxnSpPr/>
          <p:nvPr/>
        </p:nvCxnSpPr>
        <p:spPr>
          <a:xfrm flipV="1">
            <a:off x="8465096" y="1520575"/>
            <a:ext cx="0" cy="44676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444548" y="1520575"/>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7539848" y="1936522"/>
            <a:ext cx="9252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442838" y="1909277"/>
            <a:ext cx="45719" cy="457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73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463146" y="462562"/>
            <a:ext cx="7704000" cy="488400"/>
          </a:xfrm>
          <a:prstGeom prst="rect">
            <a:avLst/>
          </a:prstGeom>
        </p:spPr>
        <p:txBody>
          <a:bodyPr spcFirstLastPara="1" wrap="square" lIns="0" tIns="0" rIns="0" bIns="0" anchor="t" anchorCtr="0">
            <a:noAutofit/>
          </a:bodyPr>
          <a:lstStyle/>
          <a:p>
            <a:pPr lvl="0"/>
            <a:r>
              <a:rPr lang="en-US" sz="28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sym typeface="Bebas Neue"/>
            </a:endParaRPr>
          </a:p>
        </p:txBody>
      </p:sp>
      <p:sp>
        <p:nvSpPr>
          <p:cNvPr id="1878" name="Google Shape;1878;p25"/>
          <p:cNvSpPr txBox="1">
            <a:spLocks noGrp="1"/>
          </p:cNvSpPr>
          <p:nvPr>
            <p:ph type="body" idx="1"/>
          </p:nvPr>
        </p:nvSpPr>
        <p:spPr>
          <a:xfrm>
            <a:off x="195211" y="1140432"/>
            <a:ext cx="4520628" cy="3647325"/>
          </a:xfrm>
          <a:prstGeom prst="rect">
            <a:avLst/>
          </a:prstGeom>
        </p:spPr>
        <p:txBody>
          <a:bodyPr spcFirstLastPara="1" wrap="square" lIns="0" tIns="0" rIns="0" bIns="0" anchor="t" anchorCtr="0">
            <a:noAutofit/>
          </a:bodyPr>
          <a:lstStyle/>
          <a:p>
            <a:pPr marL="0" lvl="0" indent="0" algn="just">
              <a:buNone/>
            </a:pPr>
            <a:r>
              <a:rPr lang="en-US" sz="1800" dirty="0">
                <a:latin typeface="Times New Roman" panose="02020603050405020304" pitchFamily="18" charset="0"/>
                <a:cs typeface="Times New Roman" panose="02020603050405020304" pitchFamily="18" charset="0"/>
              </a:rPr>
              <a:t>The Internet global connectivity is regarded as a crossroads where users can meet and share information. This is the primary reason phishers choose this method of data exchange as a point of contact to conduct widespread phishing attacks by infecting computers with spyware that directs people to bogus websites.</a:t>
            </a:r>
          </a:p>
          <a:p>
            <a:pPr marL="0" lvl="0" indent="0" algn="just">
              <a:buNone/>
            </a:pPr>
            <a:endParaRPr lang="en-US" sz="1800" dirty="0">
              <a:latin typeface="Times New Roman" panose="02020603050405020304" pitchFamily="18" charset="0"/>
              <a:cs typeface="Times New Roman" panose="02020603050405020304" pitchFamily="18" charset="0"/>
            </a:endParaRPr>
          </a:p>
          <a:p>
            <a:pPr marL="0" lvl="0" indent="0" algn="just">
              <a:buNone/>
            </a:pPr>
            <a:r>
              <a:rPr lang="en-US" sz="1800" dirty="0">
                <a:latin typeface="Times New Roman" panose="02020603050405020304" pitchFamily="18" charset="0"/>
                <a:cs typeface="Times New Roman" panose="02020603050405020304" pitchFamily="18" charset="0"/>
              </a:rPr>
              <a:t>Phishing attack is one of the most dangerous threats to online accounts and data because these attacks pose as a trustworthy firm or person, and they employ social engineering techniques to make victims more likely to fall for the scam.</a:t>
            </a:r>
          </a:p>
          <a:p>
            <a:pPr marL="0" lvl="0" indent="0" algn="just" rtl="0">
              <a:spcBef>
                <a:spcPts val="0"/>
              </a:spcBef>
              <a:spcAft>
                <a:spcPts val="0"/>
              </a:spcAft>
              <a:buNone/>
            </a:pPr>
            <a:endParaRPr dirty="0">
              <a:latin typeface="Times New Roman" panose="02020603050405020304" pitchFamily="18" charset="0"/>
              <a:cs typeface="Times New Roman" panose="02020603050405020304" pitchFamily="18" charset="0"/>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009" y="1304326"/>
            <a:ext cx="3333633" cy="2825113"/>
          </a:xfrm>
          <a:prstGeom prst="rect">
            <a:avLst/>
          </a:prstGeom>
        </p:spPr>
      </p:pic>
      <p:grpSp>
        <p:nvGrpSpPr>
          <p:cNvPr id="5" name="Google Shape;508;p28"/>
          <p:cNvGrpSpPr/>
          <p:nvPr/>
        </p:nvGrpSpPr>
        <p:grpSpPr>
          <a:xfrm>
            <a:off x="4970716" y="1109889"/>
            <a:ext cx="4125432" cy="3213988"/>
            <a:chOff x="2501950" y="1507050"/>
            <a:chExt cx="2392350" cy="2696525"/>
          </a:xfrm>
        </p:grpSpPr>
        <p:sp>
          <p:nvSpPr>
            <p:cNvPr id="6"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173" y="355681"/>
            <a:ext cx="6415751" cy="640914"/>
          </a:xfrm>
        </p:spPr>
        <p:txBody>
          <a:bodyPr/>
          <a:lstStyle/>
          <a:p>
            <a:pPr algn="ctr"/>
            <a:r>
              <a:rPr lang="en-US" sz="2800" dirty="0">
                <a:latin typeface="Times New Roman" panose="02020603050405020304" pitchFamily="18" charset="0"/>
                <a:cs typeface="Times New Roman" panose="02020603050405020304" pitchFamily="18" charset="0"/>
              </a:rPr>
              <a:t>STATEMENT OF PROBLEM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4543" y="996595"/>
            <a:ext cx="5513876" cy="4401205"/>
          </a:xfrm>
          <a:prstGeom prst="rect">
            <a:avLst/>
          </a:prstGeom>
          <a:noFill/>
        </p:spPr>
        <p:txBody>
          <a:bodyPr wrap="square" rtlCol="0">
            <a:sp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Phishing attacks have gotten increasingly complex, it is very difficult for an average person to determine if an email message link or website is legitimate. Cyber-attacks by criminals that employ phishing schemes are so prevalent and successful nowadays. </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Hence, this project seeks to address fake URLs and domain names by identifying phishing website links. Therefore, having a web application that provides the user an interface to check if a URL is Phishing or legitimate will help decrease security risks to individuals and organizations.</a:t>
            </a:r>
          </a:p>
          <a:p>
            <a:pPr algn="just"/>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360" y="1531759"/>
            <a:ext cx="2733730" cy="2393313"/>
          </a:xfrm>
          <a:prstGeom prst="rect">
            <a:avLst/>
          </a:prstGeom>
        </p:spPr>
      </p:pic>
      <p:grpSp>
        <p:nvGrpSpPr>
          <p:cNvPr id="6" name="Google Shape;2644;p48"/>
          <p:cNvGrpSpPr/>
          <p:nvPr/>
        </p:nvGrpSpPr>
        <p:grpSpPr>
          <a:xfrm flipH="1">
            <a:off x="5824437" y="1370511"/>
            <a:ext cx="3191972" cy="2715951"/>
            <a:chOff x="1835466" y="929768"/>
            <a:chExt cx="2388300" cy="3284100"/>
          </a:xfrm>
        </p:grpSpPr>
        <p:sp>
          <p:nvSpPr>
            <p:cNvPr id="7"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623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38" y="175413"/>
            <a:ext cx="6364380" cy="743654"/>
          </a:xfrm>
        </p:spPr>
        <p:txBody>
          <a:bodyPr/>
          <a:lstStyle/>
          <a:p>
            <a:pPr algn="ctr"/>
            <a:r>
              <a:rPr lang="en-GB" sz="2800" b="1" dirty="0">
                <a:latin typeface="Times New Roman" panose="02020603050405020304" pitchFamily="18" charset="0"/>
                <a:cs typeface="Times New Roman" panose="02020603050405020304" pitchFamily="18" charset="0"/>
              </a:rPr>
              <a:t>AIM</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74519" y="550163"/>
            <a:ext cx="8663998" cy="1938992"/>
          </a:xfrm>
          <a:prstGeom prst="rect">
            <a:avLst/>
          </a:prstGeom>
          <a:noFill/>
        </p:spPr>
        <p:txBody>
          <a:bodyPr wrap="square" rtlCol="0">
            <a:spAutoFit/>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 aim of this project is to detect phishing websites using machine learning and deep neural networks by developing a web application that allows users to check if a URL is phishing or legitimate and have access to resources to help tackle phishing attacks.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1230038" y="2152825"/>
            <a:ext cx="6364380" cy="7436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pPr algn="ctr"/>
            <a:r>
              <a:rPr lang="en-GB" sz="2800" b="1" dirty="0">
                <a:latin typeface="Times New Roman" panose="02020603050405020304" pitchFamily="18" charset="0"/>
                <a:cs typeface="Times New Roman" panose="02020603050405020304" pitchFamily="18" charset="0"/>
              </a:rPr>
              <a:t>OBJECTIVES</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74519" y="2493715"/>
            <a:ext cx="7173700" cy="2554545"/>
          </a:xfrm>
          <a:prstGeom prst="rect">
            <a:avLst/>
          </a:prstGeom>
          <a:noFill/>
        </p:spPr>
        <p:txBody>
          <a:bodyPr wrap="square" rtlCol="0">
            <a:spAutoFit/>
          </a:bodyPr>
          <a:lstStyle/>
          <a:p>
            <a:pPr lvl="0" algn="just">
              <a:lnSpc>
                <a:spcPct val="200000"/>
              </a:lnSpc>
            </a:pPr>
            <a:r>
              <a:rPr lang="en-GB" sz="2000" dirty="0" err="1">
                <a:solidFill>
                  <a:schemeClr val="tx1"/>
                </a:solidFill>
                <a:latin typeface="Times New Roman" panose="02020603050405020304" pitchFamily="18" charset="0"/>
                <a:cs typeface="Times New Roman" panose="02020603050405020304" pitchFamily="18" charset="0"/>
              </a:rPr>
              <a:t>i</a:t>
            </a:r>
            <a:r>
              <a:rPr lang="en-GB" sz="2000" dirty="0">
                <a:solidFill>
                  <a:schemeClr val="tx1"/>
                </a:solidFill>
                <a:latin typeface="Times New Roman" panose="02020603050405020304" pitchFamily="18" charset="0"/>
                <a:cs typeface="Times New Roman" panose="02020603050405020304" pitchFamily="18" charset="0"/>
              </a:rPr>
              <a:t>. dataset collection and pre-processing;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 machine learning model selection and development ; </a:t>
            </a:r>
            <a:endParaRPr lang="en-US" sz="2000" dirty="0">
              <a:solidFill>
                <a:schemeClr val="tx1"/>
              </a:solidFill>
              <a:latin typeface="Times New Roman" panose="02020603050405020304" pitchFamily="18" charset="0"/>
              <a:cs typeface="Times New Roman" panose="02020603050405020304" pitchFamily="18" charset="0"/>
            </a:endParaRPr>
          </a:p>
          <a:p>
            <a:pPr lvl="0" algn="just">
              <a:lnSpc>
                <a:spcPct val="200000"/>
              </a:lnSpc>
            </a:pPr>
            <a:r>
              <a:rPr lang="en-GB" sz="2000" dirty="0">
                <a:solidFill>
                  <a:schemeClr val="tx1"/>
                </a:solidFill>
                <a:latin typeface="Times New Roman" panose="02020603050405020304" pitchFamily="18" charset="0"/>
                <a:cs typeface="Times New Roman" panose="02020603050405020304" pitchFamily="18" charset="0"/>
              </a:rPr>
              <a:t>iii. </a:t>
            </a:r>
            <a:r>
              <a:rPr lang="en-GB" sz="2000" dirty="0" err="1">
                <a:solidFill>
                  <a:schemeClr val="tx1"/>
                </a:solidFill>
                <a:latin typeface="Times New Roman" panose="02020603050405020304" pitchFamily="18" charset="0"/>
                <a:cs typeface="Times New Roman" panose="02020603050405020304" pitchFamily="18" charset="0"/>
              </a:rPr>
              <a:t>Comparsion</a:t>
            </a:r>
            <a:r>
              <a:rPr lang="en-GB" sz="2000" dirty="0">
                <a:solidFill>
                  <a:schemeClr val="tx1"/>
                </a:solidFill>
                <a:latin typeface="Times New Roman" panose="02020603050405020304" pitchFamily="18" charset="0"/>
                <a:cs typeface="Times New Roman" panose="02020603050405020304" pitchFamily="18" charset="0"/>
              </a:rPr>
              <a:t> of algorithm </a:t>
            </a:r>
            <a:r>
              <a:rPr lang="en-GB" sz="2000" dirty="0" err="1">
                <a:solidFill>
                  <a:schemeClr val="tx1"/>
                </a:solidFill>
                <a:latin typeface="Times New Roman" panose="02020603050405020304" pitchFamily="18" charset="0"/>
                <a:cs typeface="Times New Roman" panose="02020603050405020304" pitchFamily="18" charset="0"/>
              </a:rPr>
              <a:t>accurices</a:t>
            </a:r>
            <a:r>
              <a:rPr lang="en-GB" sz="2000" dirty="0">
                <a:solidFill>
                  <a:schemeClr val="tx1"/>
                </a:solidFill>
                <a:latin typeface="Times New Roman" panose="02020603050405020304" pitchFamily="18" charset="0"/>
                <a:cs typeface="Times New Roman" panose="02020603050405020304" pitchFamily="18" charset="0"/>
              </a:rPr>
              <a:t> and find </a:t>
            </a:r>
            <a:r>
              <a:rPr lang="en-GB" sz="2000" dirty="0" err="1">
                <a:solidFill>
                  <a:schemeClr val="tx1"/>
                </a:solidFill>
                <a:latin typeface="Times New Roman" panose="02020603050405020304" pitchFamily="18" charset="0"/>
                <a:cs typeface="Times New Roman" panose="02020603050405020304" pitchFamily="18" charset="0"/>
              </a:rPr>
              <a:t>thr</a:t>
            </a:r>
            <a:r>
              <a:rPr lang="en-GB" sz="2000" dirty="0">
                <a:solidFill>
                  <a:schemeClr val="tx1"/>
                </a:solidFill>
                <a:latin typeface="Times New Roman" panose="02020603050405020304" pitchFamily="18" charset="0"/>
                <a:cs typeface="Times New Roman" panose="02020603050405020304" pitchFamily="18" charset="0"/>
              </a:rPr>
              <a:t> best model;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200000"/>
              </a:lnSpc>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329" y="2205535"/>
            <a:ext cx="2377181" cy="2377181"/>
          </a:xfrm>
          <a:prstGeom prst="rect">
            <a:avLst/>
          </a:prstGeom>
        </p:spPr>
      </p:pic>
      <p:sp>
        <p:nvSpPr>
          <p:cNvPr id="15" name="Half Frame 14"/>
          <p:cNvSpPr/>
          <p:nvPr/>
        </p:nvSpPr>
        <p:spPr>
          <a:xfrm>
            <a:off x="6592156" y="2129100"/>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alf Frame 15"/>
          <p:cNvSpPr/>
          <p:nvPr/>
        </p:nvSpPr>
        <p:spPr>
          <a:xfrm rot="10800000">
            <a:off x="8378293" y="1971702"/>
            <a:ext cx="643162" cy="2611014"/>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271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31" y="260325"/>
            <a:ext cx="6364380" cy="743654"/>
          </a:xfrm>
        </p:spPr>
        <p:txBody>
          <a:bodyPr/>
          <a:lstStyle/>
          <a:p>
            <a:pPr algn="ctr"/>
            <a:r>
              <a:rPr lang="en-GB" sz="2800" b="1" dirty="0">
                <a:latin typeface="Times New Roman" panose="02020603050405020304" pitchFamily="18" charset="0"/>
                <a:cs typeface="Times New Roman" panose="02020603050405020304" pitchFamily="18" charset="0"/>
              </a:rPr>
              <a:t>SCOPE OF STUDY</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64792" y="916465"/>
            <a:ext cx="3310616" cy="3693319"/>
          </a:xfrm>
          <a:prstGeom prst="rect">
            <a:avLst/>
          </a:prstGeom>
          <a:noFill/>
        </p:spPr>
        <p:txBody>
          <a:bodyPr wrap="square" rtlCol="0">
            <a:sp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This study explores machine learning models that uses datasets gotten from open-source platform to analyze website links and distinguish between phishing and legitimate URL links.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The model will be integrated into a web application, allowing a user to predict if a URL link is legitimate or phishing. This online application is compatible with a variety of browsers.</a:t>
            </a:r>
          </a:p>
        </p:txBody>
      </p:sp>
      <p:grpSp>
        <p:nvGrpSpPr>
          <p:cNvPr id="5" name="Google Shape;2644;p48"/>
          <p:cNvGrpSpPr/>
          <p:nvPr/>
        </p:nvGrpSpPr>
        <p:grpSpPr>
          <a:xfrm flipH="1">
            <a:off x="4037743" y="916465"/>
            <a:ext cx="4978665" cy="3521971"/>
            <a:chOff x="1835466" y="929768"/>
            <a:chExt cx="2388300" cy="3284100"/>
          </a:xfrm>
        </p:grpSpPr>
        <p:sp>
          <p:nvSpPr>
            <p:cNvPr id="6"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04" y="1125568"/>
            <a:ext cx="4248844" cy="3123928"/>
          </a:xfrm>
          <a:prstGeom prst="rect">
            <a:avLst/>
          </a:prstGeom>
        </p:spPr>
      </p:pic>
    </p:spTree>
    <p:extLst>
      <p:ext uri="{BB962C8B-B14F-4D97-AF65-F5344CB8AC3E}">
        <p14:creationId xmlns:p14="http://schemas.microsoft.com/office/powerpoint/2010/main" val="1845296242"/>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TotalTime>
  <Words>1187</Words>
  <Application>Microsoft Office PowerPoint</Application>
  <PresentationFormat>On-screen Show (16:9)</PresentationFormat>
  <Paragraphs>98</Paragraphs>
  <Slides>27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Roboto</vt:lpstr>
      <vt:lpstr>Times New Roman</vt:lpstr>
      <vt:lpstr>Bebas Neue</vt:lpstr>
      <vt:lpstr>Computer Science Proposal by Slidesgo</vt:lpstr>
      <vt:lpstr>DETECTION OF PHISHING WEBSITES USING MACHINE LEARNING</vt:lpstr>
      <vt:lpstr>PRESENTATION OUTLINE</vt:lpstr>
      <vt:lpstr>PRESENTATION OUTLINE</vt:lpstr>
      <vt:lpstr>PRESENTATION OUTLINE</vt:lpstr>
      <vt:lpstr>PRESENTATION OUTLINE</vt:lpstr>
      <vt:lpstr>INTRODUCTION</vt:lpstr>
      <vt:lpstr>STATEMENT OF PROBLEM</vt:lpstr>
      <vt:lpstr>AIM</vt:lpstr>
      <vt:lpstr>SCOPE OF STUDY</vt:lpstr>
      <vt:lpstr>PowerPoint Presentation</vt:lpstr>
      <vt:lpstr>PowerPoint Presentation</vt:lpstr>
      <vt:lpstr>METHODOLOGY</vt:lpstr>
      <vt:lpstr>METHODOLOGY</vt:lpstr>
      <vt:lpstr>PowerPoint Presentation</vt:lpstr>
      <vt:lpstr>ANALYSIS OF EXISTING SYSTEM</vt:lpstr>
      <vt:lpstr>ANALYSIS OF PROPOSED SYSTEM</vt:lpstr>
      <vt:lpstr>BENEFIT OF PROPOSED SYSTEM </vt:lpstr>
      <vt:lpstr>PowerPoint Presentation</vt:lpstr>
      <vt:lpstr>PowerPoint Presentation</vt:lpstr>
      <vt:lpstr>Implementation </vt:lpstr>
      <vt:lpstr>RESULTS </vt:lpstr>
      <vt:lpstr>COMPARSION OF ALGORITHMS  </vt:lpstr>
      <vt:lpstr>CONTRIBUTION TO KNOWLEDGE</vt:lpstr>
      <vt:lpstr>CONCLUSION</vt:lpstr>
      <vt:lpstr>Recommendation </vt:lpstr>
      <vt:lpstr>REFERENCES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PHISHING WEBSITES USING MACHINE LEARNING</dc:title>
  <dc:creator>hp</dc:creator>
  <cp:lastModifiedBy>Venkatasai Kommu</cp:lastModifiedBy>
  <cp:revision>70</cp:revision>
  <dcterms:modified xsi:type="dcterms:W3CDTF">2022-06-30T17:02:44Z</dcterms:modified>
</cp:coreProperties>
</file>